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Rettangolo"/>
          <p:cNvSpPr/>
          <p:nvPr/>
        </p:nvSpPr>
        <p:spPr>
          <a:xfrm>
            <a:off x="10949497" y="-442568"/>
            <a:ext cx="1327583" cy="7347691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4" name="SpazioReti_Flyer.jpg" descr="SpazioReti_Flyer.jpg"/>
          <p:cNvPicPr>
            <a:picLocks noChangeAspect="1"/>
          </p:cNvPicPr>
          <p:nvPr/>
        </p:nvPicPr>
        <p:blipFill>
          <a:blip r:embed="rId2">
            <a:extLst/>
          </a:blip>
          <a:srcRect l="8087" t="70841" r="78836" b="8980"/>
          <a:stretch>
            <a:fillRect/>
          </a:stretch>
        </p:blipFill>
        <p:spPr>
          <a:xfrm>
            <a:off x="11173606" y="5787603"/>
            <a:ext cx="770384" cy="82992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egnaposto piè di pagina 3"/>
          <p:cNvSpPr txBox="1"/>
          <p:nvPr/>
        </p:nvSpPr>
        <p:spPr>
          <a:xfrm>
            <a:off x="-1612827" y="6365029"/>
            <a:ext cx="41148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535353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16" name="Linea"/>
          <p:cNvSpPr/>
          <p:nvPr/>
        </p:nvSpPr>
        <p:spPr>
          <a:xfrm>
            <a:off x="711388" y="6635615"/>
            <a:ext cx="1522017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Rettangolo"/>
          <p:cNvSpPr/>
          <p:nvPr/>
        </p:nvSpPr>
        <p:spPr>
          <a:xfrm>
            <a:off x="-212646" y="-112086"/>
            <a:ext cx="274609" cy="7347690"/>
          </a:xfrm>
          <a:prstGeom prst="rect">
            <a:avLst/>
          </a:prstGeom>
          <a:solidFill>
            <a:srgbClr val="F6AA3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" name="Rettangolo"/>
          <p:cNvSpPr/>
          <p:nvPr/>
        </p:nvSpPr>
        <p:spPr>
          <a:xfrm>
            <a:off x="12130037" y="-442568"/>
            <a:ext cx="274609" cy="7347691"/>
          </a:xfrm>
          <a:prstGeom prst="rect">
            <a:avLst/>
          </a:prstGeom>
          <a:solidFill>
            <a:srgbClr val="0956A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" name="SpazioReti_Flyer.jpg" descr="SpazioReti_Flyer.jpg"/>
          <p:cNvPicPr>
            <a:picLocks noChangeAspect="1"/>
          </p:cNvPicPr>
          <p:nvPr/>
        </p:nvPicPr>
        <p:blipFill>
          <a:blip r:embed="rId2">
            <a:extLst/>
          </a:blip>
          <a:srcRect l="8087" t="70841" r="78836" b="8980"/>
          <a:stretch>
            <a:fillRect/>
          </a:stretch>
        </p:blipFill>
        <p:spPr>
          <a:xfrm>
            <a:off x="11249806" y="5787603"/>
            <a:ext cx="770384" cy="82992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0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olo Testo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14" name="Corpo livello uno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6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5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Segnaposto testo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tangolo"/>
          <p:cNvSpPr/>
          <p:nvPr/>
        </p:nvSpPr>
        <p:spPr>
          <a:xfrm>
            <a:off x="11012998" y="-442568"/>
            <a:ext cx="1327583" cy="7347691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73" name="SpazioReti_Flyer.jpg" descr="SpazioReti_Flyer.jpg"/>
          <p:cNvPicPr>
            <a:picLocks noChangeAspect="1"/>
          </p:cNvPicPr>
          <p:nvPr/>
        </p:nvPicPr>
        <p:blipFill>
          <a:blip r:embed="rId2">
            <a:extLst/>
          </a:blip>
          <a:srcRect l="8087" t="70841" r="78836" b="8980"/>
          <a:stretch>
            <a:fillRect/>
          </a:stretch>
        </p:blipFill>
        <p:spPr>
          <a:xfrm>
            <a:off x="11249806" y="5787603"/>
            <a:ext cx="770384" cy="82992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egnaposto piè di pagina 3"/>
          <p:cNvSpPr txBox="1"/>
          <p:nvPr/>
        </p:nvSpPr>
        <p:spPr>
          <a:xfrm>
            <a:off x="-1612827" y="6365030"/>
            <a:ext cx="41148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535353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75" name="Linea"/>
          <p:cNvSpPr/>
          <p:nvPr/>
        </p:nvSpPr>
        <p:spPr>
          <a:xfrm>
            <a:off x="711388" y="6635615"/>
            <a:ext cx="1522017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Rettangolo"/>
          <p:cNvSpPr/>
          <p:nvPr/>
        </p:nvSpPr>
        <p:spPr>
          <a:xfrm>
            <a:off x="12130037" y="-442568"/>
            <a:ext cx="274609" cy="7347691"/>
          </a:xfrm>
          <a:prstGeom prst="rect">
            <a:avLst/>
          </a:prstGeom>
          <a:solidFill>
            <a:srgbClr val="0956A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5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Segnaposto testo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95" name="Segnaposto immagine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6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"/>
          <p:cNvSpPr/>
          <p:nvPr/>
        </p:nvSpPr>
        <p:spPr>
          <a:xfrm>
            <a:off x="-99804" y="-73793"/>
            <a:ext cx="12507705" cy="7347691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25" name="SpazioReti_Flyer.jpg" descr="SpazioReti_Fly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279" y="-45841"/>
            <a:ext cx="9954452" cy="694968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Quadrato"/>
          <p:cNvSpPr/>
          <p:nvPr/>
        </p:nvSpPr>
        <p:spPr>
          <a:xfrm>
            <a:off x="9026769" y="811823"/>
            <a:ext cx="1270001" cy="1270001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Rettangolo"/>
          <p:cNvSpPr/>
          <p:nvPr/>
        </p:nvSpPr>
        <p:spPr>
          <a:xfrm>
            <a:off x="-99804" y="6641127"/>
            <a:ext cx="12507705" cy="526614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Linea"/>
          <p:cNvSpPr/>
          <p:nvPr/>
        </p:nvSpPr>
        <p:spPr>
          <a:xfrm flipV="1">
            <a:off x="-1454825" y="4482659"/>
            <a:ext cx="2755170" cy="1314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Linea"/>
          <p:cNvSpPr/>
          <p:nvPr/>
        </p:nvSpPr>
        <p:spPr>
          <a:xfrm>
            <a:off x="-1454825" y="6628427"/>
            <a:ext cx="2755170" cy="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Linea"/>
          <p:cNvSpPr/>
          <p:nvPr/>
        </p:nvSpPr>
        <p:spPr>
          <a:xfrm>
            <a:off x="-1454825" y="2336892"/>
            <a:ext cx="2755170" cy="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Linea"/>
          <p:cNvSpPr/>
          <p:nvPr/>
        </p:nvSpPr>
        <p:spPr>
          <a:xfrm>
            <a:off x="-1454825" y="191124"/>
            <a:ext cx="2755170" cy="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Linea"/>
          <p:cNvSpPr/>
          <p:nvPr/>
        </p:nvSpPr>
        <p:spPr>
          <a:xfrm flipV="1">
            <a:off x="10795851" y="4482659"/>
            <a:ext cx="2755171" cy="13142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Linea"/>
          <p:cNvSpPr/>
          <p:nvPr/>
        </p:nvSpPr>
        <p:spPr>
          <a:xfrm>
            <a:off x="10783151" y="6637952"/>
            <a:ext cx="2755171" cy="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Linea"/>
          <p:cNvSpPr/>
          <p:nvPr/>
        </p:nvSpPr>
        <p:spPr>
          <a:xfrm>
            <a:off x="10795851" y="2337332"/>
            <a:ext cx="2755171" cy="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Linea"/>
          <p:cNvSpPr/>
          <p:nvPr/>
        </p:nvSpPr>
        <p:spPr>
          <a:xfrm>
            <a:off x="10783090" y="191124"/>
            <a:ext cx="2755171" cy="1"/>
          </a:xfrm>
          <a:prstGeom prst="line">
            <a:avLst/>
          </a:prstGeom>
          <a:ln w="19050">
            <a:solidFill>
              <a:srgbClr val="2063A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egnaposto piè di pagina 4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201" name="Rectangle 1"/>
          <p:cNvSpPr txBox="1"/>
          <p:nvPr/>
        </p:nvSpPr>
        <p:spPr>
          <a:xfrm>
            <a:off x="626520" y="2191593"/>
            <a:ext cx="8537714" cy="273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Art. 41</a:t>
            </a:r>
          </a:p>
          <a:p>
            <a: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7. Gli </a:t>
            </a:r>
            <a:r>
              <a:rPr b="1"/>
              <a:t>atti costitutivi</a:t>
            </a:r>
            <a:r>
              <a:t> o gli </a:t>
            </a:r>
            <a:r>
              <a:rPr b="1"/>
              <a:t>statuti</a:t>
            </a:r>
            <a:r>
              <a:t> disciplinano </a:t>
            </a:r>
            <a:r>
              <a:rPr b="1"/>
              <a:t>l'ordinamento interno, la struttura di governo e la composizione e il funzionamento degli organi sociali</a:t>
            </a:r>
            <a:r>
              <a:t> delle reti associative nel rispetto dei principi di democraticità, pari opportunità ed eguaglianza di tutti gli associati e di elettività delle cariche sociali. </a:t>
            </a:r>
          </a:p>
        </p:txBody>
      </p:sp>
      <p:sp>
        <p:nvSpPr>
          <p:cNvPr id="202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Rettangolo 4"/>
          <p:cNvSpPr txBox="1"/>
          <p:nvPr/>
        </p:nvSpPr>
        <p:spPr>
          <a:xfrm>
            <a:off x="503676" y="543019"/>
            <a:ext cx="201695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Come</a:t>
            </a:r>
          </a:p>
        </p:txBody>
      </p:sp>
      <p:sp>
        <p:nvSpPr>
          <p:cNvPr id="204" name="Linea"/>
          <p:cNvSpPr/>
          <p:nvPr/>
        </p:nvSpPr>
        <p:spPr>
          <a:xfrm>
            <a:off x="5981558" y="3429000"/>
            <a:ext cx="2987434" cy="0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Linea"/>
          <p:cNvSpPr/>
          <p:nvPr/>
        </p:nvSpPr>
        <p:spPr>
          <a:xfrm>
            <a:off x="619081" y="3823395"/>
            <a:ext cx="8552592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Linea"/>
          <p:cNvSpPr/>
          <p:nvPr/>
        </p:nvSpPr>
        <p:spPr>
          <a:xfrm>
            <a:off x="556164" y="4217791"/>
            <a:ext cx="770335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egnaposto piè di pagina 4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209" name="CasellaDiTesto 2"/>
          <p:cNvSpPr txBox="1"/>
          <p:nvPr/>
        </p:nvSpPr>
        <p:spPr>
          <a:xfrm>
            <a:off x="513597" y="2251415"/>
            <a:ext cx="1053547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93 - controllo</a:t>
            </a:r>
          </a:p>
        </p:txBody>
      </p:sp>
      <p:sp>
        <p:nvSpPr>
          <p:cNvPr id="210" name="Connettore 2 5"/>
          <p:cNvSpPr/>
          <p:nvPr/>
        </p:nvSpPr>
        <p:spPr>
          <a:xfrm flipV="1">
            <a:off x="6421671" y="1868557"/>
            <a:ext cx="1957017" cy="959263"/>
          </a:xfrm>
          <a:prstGeom prst="line">
            <a:avLst/>
          </a:prstGeom>
          <a:ln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CasellaDiTesto 8"/>
          <p:cNvSpPr txBox="1"/>
          <p:nvPr/>
        </p:nvSpPr>
        <p:spPr>
          <a:xfrm>
            <a:off x="8383702" y="1489376"/>
            <a:ext cx="1137926" cy="396241"/>
          </a:xfrm>
          <a:prstGeom prst="rect">
            <a:avLst/>
          </a:prstGeom>
          <a:solidFill>
            <a:srgbClr val="FFFFFF"/>
          </a:solidFill>
          <a:ln w="12700">
            <a:solidFill>
              <a:srgbClr val="F6AA3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nazionali</a:t>
            </a:r>
          </a:p>
        </p:txBody>
      </p:sp>
      <p:sp>
        <p:nvSpPr>
          <p:cNvPr id="212" name="Connettore 2 11"/>
          <p:cNvSpPr/>
          <p:nvPr/>
        </p:nvSpPr>
        <p:spPr>
          <a:xfrm>
            <a:off x="4009669" y="4470624"/>
            <a:ext cx="2793137" cy="958743"/>
          </a:xfrm>
          <a:prstGeom prst="line">
            <a:avLst/>
          </a:prstGeom>
          <a:ln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3" name="CasellaDiTesto 15"/>
          <p:cNvSpPr txBox="1"/>
          <p:nvPr/>
        </p:nvSpPr>
        <p:spPr>
          <a:xfrm>
            <a:off x="6799864" y="5423725"/>
            <a:ext cx="902281" cy="396241"/>
          </a:xfrm>
          <a:prstGeom prst="rect">
            <a:avLst/>
          </a:prstGeom>
          <a:solidFill>
            <a:srgbClr val="FFFFFF"/>
          </a:solidFill>
          <a:ln w="12700">
            <a:solidFill>
              <a:srgbClr val="F6AA3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96</a:t>
            </a:r>
          </a:p>
        </p:txBody>
      </p:sp>
      <p:sp>
        <p:nvSpPr>
          <p:cNvPr id="214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Rettangolo 4"/>
          <p:cNvSpPr txBox="1"/>
          <p:nvPr/>
        </p:nvSpPr>
        <p:spPr>
          <a:xfrm>
            <a:off x="503676" y="543019"/>
            <a:ext cx="88623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16" name="5. Le reti associative di cui all'articolo 41, comma 2 iscritte…"/>
          <p:cNvSpPr txBox="1"/>
          <p:nvPr/>
        </p:nvSpPr>
        <p:spPr>
          <a:xfrm>
            <a:off x="542577" y="2980210"/>
            <a:ext cx="9727321" cy="228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b="1"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Le reti associative di cui all'articolo 41, comma 2 iscritte</a:t>
            </a:r>
          </a:p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nell'apposita sezione del Registro unico nazionale del Terzo settore </a:t>
            </a:r>
            <a:br/>
            <a:r>
              <a:t>e gli enti accreditati come Centri di servizio per il volontariato previsti dall'articolo 61, </a:t>
            </a:r>
            <a:r>
              <a:rPr b="1"/>
              <a:t>appositamente autorizzati dal Ministero del lavoro e delle politiche sociali</a:t>
            </a:r>
            <a:r>
              <a:t>, </a:t>
            </a:r>
            <a:r>
              <a:rPr b="1"/>
              <a:t>possono svolgere attività di controllo ai sensi del comma 1, lettere a), b) e c) nei confronti dei rispettivi aderenti.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asellaDiTesto 2"/>
          <p:cNvSpPr txBox="1"/>
          <p:nvPr/>
        </p:nvSpPr>
        <p:spPr>
          <a:xfrm>
            <a:off x="415249" y="1877051"/>
            <a:ext cx="1088516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93 - controllo</a:t>
            </a:r>
          </a:p>
        </p:txBody>
      </p:sp>
      <p:sp>
        <p:nvSpPr>
          <p:cNvPr id="219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0" name="Rettangolo 4"/>
          <p:cNvSpPr txBox="1"/>
          <p:nvPr/>
        </p:nvSpPr>
        <p:spPr>
          <a:xfrm>
            <a:off x="503676" y="543019"/>
            <a:ext cx="88623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21" name="6. Ai fini del rilascio dell'autorizzazione di cui al comma 5, le reti associative nazionali ed i Centri di servizio per il volontariato devono risultare in possesso dei requisiti tecnici e professionali stabiliti con il decreto di cui all'articolo 96, tali da garantire un efficace espletamento delle attività di controllo.…"/>
          <p:cNvSpPr txBox="1"/>
          <p:nvPr/>
        </p:nvSpPr>
        <p:spPr>
          <a:xfrm>
            <a:off x="459281" y="2438236"/>
            <a:ext cx="10401029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6. Ai fini del rilascio </a:t>
            </a:r>
            <a:r>
              <a:rPr b="1"/>
              <a:t>dell'autorizzazione</a:t>
            </a:r>
            <a:r>
              <a:t> di cui al comma 5, le reti associative nazionali ed i Centri di servizio per il volontariato devono risultare in possesso dei </a:t>
            </a:r>
            <a:r>
              <a:rPr b="1"/>
              <a:t>requisiti tecnici e professionali stabiliti con il decreto di cui all'articolo 96</a:t>
            </a:r>
            <a:r>
              <a:t>, tali da garantire un </a:t>
            </a:r>
            <a:r>
              <a:rPr b="1"/>
              <a:t>efficace espletamento delle attività di controllo</a:t>
            </a:r>
            <a:r>
              <a:t>. </a:t>
            </a:r>
          </a:p>
          <a:p>
            <a:pPr>
              <a:lnSpc>
                <a:spcPct val="130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L'autorizzazione è rilasciata entro novanta giorni dalla presentazione</a:t>
            </a:r>
            <a:r>
              <a:rPr b="1"/>
              <a:t> dell'istanza e mantiene validità fino alla avvenuta cancellazione della rete associativa</a:t>
            </a:r>
            <a:r>
              <a:t> dall'apposita sezione del Registro unico nazionale del Terzo settore, ai sensi dell'articolo 41, o alla revoca dell'accreditamento del CSV, ai sensi dell'articolo 66 o fino alla revoca della stessa autorizzazione di cui al comma 5, disposta in caso di accertata inidoneità della rete associativa o del Centro di servizio ad assolvere efficacemente le attività di controllo nei confronti dei propri aderenti. </a:t>
            </a:r>
            <a:r>
              <a:rPr b="1"/>
              <a:t>Decorso il predetto termine di novanta giorni, l'autorizzazione si intende rilasciata.</a:t>
            </a:r>
          </a:p>
        </p:txBody>
      </p:sp>
      <p:sp>
        <p:nvSpPr>
          <p:cNvPr id="222" name="Linea"/>
          <p:cNvSpPr/>
          <p:nvPr/>
        </p:nvSpPr>
        <p:spPr>
          <a:xfrm>
            <a:off x="2624297" y="2766582"/>
            <a:ext cx="2059574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3" name="Linea"/>
          <p:cNvSpPr/>
          <p:nvPr/>
        </p:nvSpPr>
        <p:spPr>
          <a:xfrm>
            <a:off x="517756" y="3809486"/>
            <a:ext cx="2059574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4" name="Linea"/>
          <p:cNvSpPr/>
          <p:nvPr/>
        </p:nvSpPr>
        <p:spPr>
          <a:xfrm>
            <a:off x="7266733" y="3482786"/>
            <a:ext cx="2944590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Linea"/>
          <p:cNvSpPr/>
          <p:nvPr/>
        </p:nvSpPr>
        <p:spPr>
          <a:xfrm>
            <a:off x="7849879" y="5921973"/>
            <a:ext cx="2216726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Linea"/>
          <p:cNvSpPr/>
          <p:nvPr/>
        </p:nvSpPr>
        <p:spPr>
          <a:xfrm>
            <a:off x="552715" y="6263322"/>
            <a:ext cx="6800873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Linea"/>
          <p:cNvSpPr/>
          <p:nvPr/>
        </p:nvSpPr>
        <p:spPr>
          <a:xfrm>
            <a:off x="7630665" y="4151219"/>
            <a:ext cx="1168156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egnaposto piè di pagina 5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230" name="CasellaDiTesto 2"/>
          <p:cNvSpPr txBox="1"/>
          <p:nvPr/>
        </p:nvSpPr>
        <p:spPr>
          <a:xfrm>
            <a:off x="623750" y="3030520"/>
            <a:ext cx="943283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7. L'attività di controllo espletata dalle reti associative nazionali e dai Centri di servizio per il volontariato autorizzati ai sensi del presente articolo </a:t>
            </a:r>
            <a:r>
              <a:rPr b="1"/>
              <a:t>è sottoposta alla vigilanza del Ministero del lavoro e delle politiche sociali.</a:t>
            </a:r>
          </a:p>
        </p:txBody>
      </p:sp>
      <p:sp>
        <p:nvSpPr>
          <p:cNvPr id="231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Rettangolo 4"/>
          <p:cNvSpPr txBox="1"/>
          <p:nvPr/>
        </p:nvSpPr>
        <p:spPr>
          <a:xfrm>
            <a:off x="503676" y="543019"/>
            <a:ext cx="88623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33" name="Linea"/>
          <p:cNvSpPr/>
          <p:nvPr/>
        </p:nvSpPr>
        <p:spPr>
          <a:xfrm>
            <a:off x="690776" y="4159895"/>
            <a:ext cx="7319321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Linea"/>
          <p:cNvSpPr/>
          <p:nvPr/>
        </p:nvSpPr>
        <p:spPr>
          <a:xfrm>
            <a:off x="8408204" y="3767832"/>
            <a:ext cx="1522017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35" name="Art. 93 - controllo"/>
          <p:cNvSpPr txBox="1"/>
          <p:nvPr/>
        </p:nvSpPr>
        <p:spPr>
          <a:xfrm>
            <a:off x="616010" y="2140986"/>
            <a:ext cx="2780815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93 - controllo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asellaDiTesto 2"/>
          <p:cNvSpPr txBox="1"/>
          <p:nvPr/>
        </p:nvSpPr>
        <p:spPr>
          <a:xfrm>
            <a:off x="293487" y="1159280"/>
            <a:ext cx="10338030" cy="4865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Ai sensi dell'articolo 7, comma 4, della legge 6 giugno 2016, n. 106, con decreto del Ministro del lavoro e delle politiche sociali, sentito il Ministro dell'interno e previa intesa in sede di Conferenza permanente per i rapporti tra lo Stato, le Regioni e le Province autonome di Trento e Bolzano, </a:t>
            </a:r>
            <a:r>
              <a:rPr b="1"/>
              <a:t>sono definiti le forme, i contenuti, i termini e le modalità per l'esercizio delle funzioni di vigilanza, controllo e monitoraggio, le modalità di raccordo con le altre Amministrazioni interessate e gli schemi delle relazioni annuali</a:t>
            </a:r>
            <a:r>
              <a:t>. </a:t>
            </a:r>
          </a:p>
          <a:p>
            <a:pPr>
              <a:lnSpc>
                <a:spcPct val="130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>
              <a:lnSpc>
                <a:spcPct val="130000"/>
              </a:lnSpc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 il medesimo decreto sono altresì individuati i criteri, </a:t>
            </a:r>
            <a:r>
              <a:rPr b="1" u="sng"/>
              <a:t>i requisiti e le procedure per l'autorizzazione all'esercizio delle attività di controllo da parte delle reti associative nazionali </a:t>
            </a:r>
            <a:r>
              <a:t>e dei Centri di servizio per il volontariato, </a:t>
            </a:r>
            <a:r>
              <a:rPr b="1"/>
              <a:t>le forme di vigilanza da parte del Ministero del lavoro e delle politiche sociali sui soggetti autorizzati, nonchè i criteri, che tengano anche conto delle dimensioni degli enti da controllare e delle attività da porre in essere, per l'attribuzione ai soggetti autorizzati ad effettuare i controlli ai sensi dell'articolo 93, delle relative risorse finanziarie</a:t>
            </a:r>
            <a:r>
              <a:t>, entro il limite massimo di 5 milioni di euro annui, a decorrere dall'anno 2019.</a:t>
            </a:r>
          </a:p>
        </p:txBody>
      </p:sp>
      <p:sp>
        <p:nvSpPr>
          <p:cNvPr id="238" name="Art. 96 - disposizioni di attuazione"/>
          <p:cNvSpPr txBox="1"/>
          <p:nvPr/>
        </p:nvSpPr>
        <p:spPr>
          <a:xfrm>
            <a:off x="340390" y="458342"/>
            <a:ext cx="5140931" cy="9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96 - disposizioni di attuazione</a:t>
            </a:r>
          </a:p>
        </p:txBody>
      </p:sp>
      <p:sp>
        <p:nvSpPr>
          <p:cNvPr id="239" name="Linea"/>
          <p:cNvSpPr/>
          <p:nvPr/>
        </p:nvSpPr>
        <p:spPr>
          <a:xfrm>
            <a:off x="323987" y="2539791"/>
            <a:ext cx="10024196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0" name="Linea"/>
          <p:cNvSpPr/>
          <p:nvPr/>
        </p:nvSpPr>
        <p:spPr>
          <a:xfrm>
            <a:off x="323987" y="2886999"/>
            <a:ext cx="10024196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Linea"/>
          <p:cNvSpPr/>
          <p:nvPr/>
        </p:nvSpPr>
        <p:spPr>
          <a:xfrm>
            <a:off x="323987" y="3243977"/>
            <a:ext cx="3182454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Linea"/>
          <p:cNvSpPr/>
          <p:nvPr/>
        </p:nvSpPr>
        <p:spPr>
          <a:xfrm>
            <a:off x="4719054" y="4616278"/>
            <a:ext cx="5755546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Linea"/>
          <p:cNvSpPr/>
          <p:nvPr/>
        </p:nvSpPr>
        <p:spPr>
          <a:xfrm>
            <a:off x="347513" y="4968371"/>
            <a:ext cx="10338030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Linea"/>
          <p:cNvSpPr/>
          <p:nvPr/>
        </p:nvSpPr>
        <p:spPr>
          <a:xfrm>
            <a:off x="347513" y="5320464"/>
            <a:ext cx="9977144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Linea"/>
          <p:cNvSpPr/>
          <p:nvPr/>
        </p:nvSpPr>
        <p:spPr>
          <a:xfrm>
            <a:off x="347698" y="5672557"/>
            <a:ext cx="9500322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Linea"/>
          <p:cNvSpPr/>
          <p:nvPr/>
        </p:nvSpPr>
        <p:spPr>
          <a:xfrm>
            <a:off x="347698" y="6032074"/>
            <a:ext cx="1101027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865" y="1681534"/>
            <a:ext cx="9042957" cy="424993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ettangolo 4"/>
          <p:cNvSpPr txBox="1"/>
          <p:nvPr/>
        </p:nvSpPr>
        <p:spPr>
          <a:xfrm>
            <a:off x="503676" y="543019"/>
            <a:ext cx="2492832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Forse…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718" y="3846621"/>
            <a:ext cx="1058079" cy="119609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olo 1"/>
          <p:cNvSpPr txBox="1"/>
          <p:nvPr>
            <p:ph type="ctrTitle"/>
          </p:nvPr>
        </p:nvSpPr>
        <p:spPr>
          <a:xfrm>
            <a:off x="727446" y="753588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Reti e le funzioni di autocontrollo</a:t>
            </a:r>
          </a:p>
        </p:txBody>
      </p:sp>
      <p:sp>
        <p:nvSpPr>
          <p:cNvPr id="139" name="Sottotitolo 2"/>
          <p:cNvSpPr txBox="1"/>
          <p:nvPr>
            <p:ph type="subTitle" sz="quarter" idx="1"/>
          </p:nvPr>
        </p:nvSpPr>
        <p:spPr>
          <a:xfrm>
            <a:off x="978180" y="3439776"/>
            <a:ext cx="9144001" cy="16557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Davide Barberis </a:t>
            </a:r>
          </a:p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commercialista</a:t>
            </a:r>
          </a:p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Ordine dei Dottori Commercialisti e degli Esperti Contabili di Torino</a:t>
            </a:r>
          </a:p>
        </p:txBody>
      </p:sp>
      <p:sp>
        <p:nvSpPr>
          <p:cNvPr id="140" name="CasellaDiTesto 7"/>
          <p:cNvSpPr txBox="1"/>
          <p:nvPr/>
        </p:nvSpPr>
        <p:spPr>
          <a:xfrm>
            <a:off x="10062447" y="6371380"/>
            <a:ext cx="56689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02/2022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301" y="1165820"/>
            <a:ext cx="8679387" cy="452648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a"/>
          <p:cNvSpPr/>
          <p:nvPr/>
        </p:nvSpPr>
        <p:spPr>
          <a:xfrm flipV="1">
            <a:off x="26314" y="-22000"/>
            <a:ext cx="1" cy="6902000"/>
          </a:xfrm>
          <a:prstGeom prst="line">
            <a:avLst/>
          </a:prstGeom>
          <a:ln w="762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896" y="1231481"/>
            <a:ext cx="8716084" cy="43950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Linea"/>
          <p:cNvSpPr/>
          <p:nvPr/>
        </p:nvSpPr>
        <p:spPr>
          <a:xfrm flipV="1">
            <a:off x="26315" y="-22000"/>
            <a:ext cx="1" cy="6902000"/>
          </a:xfrm>
          <a:prstGeom prst="line">
            <a:avLst/>
          </a:prstGeom>
          <a:ln w="762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ttangolo"/>
          <p:cNvSpPr/>
          <p:nvPr/>
        </p:nvSpPr>
        <p:spPr>
          <a:xfrm>
            <a:off x="5558626" y="1605322"/>
            <a:ext cx="5169646" cy="4558378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Rettangolo"/>
          <p:cNvSpPr/>
          <p:nvPr/>
        </p:nvSpPr>
        <p:spPr>
          <a:xfrm>
            <a:off x="327654" y="1643422"/>
            <a:ext cx="5131546" cy="4482178"/>
          </a:xfrm>
          <a:prstGeom prst="rect">
            <a:avLst/>
          </a:prstGeom>
          <a:solidFill>
            <a:srgbClr val="0956A3"/>
          </a:solidFill>
          <a:ln w="38100">
            <a:solidFill>
              <a:srgbClr val="0956A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Cerchio"/>
          <p:cNvSpPr/>
          <p:nvPr/>
        </p:nvSpPr>
        <p:spPr>
          <a:xfrm>
            <a:off x="5712885" y="99615"/>
            <a:ext cx="2025701" cy="2025701"/>
          </a:xfrm>
          <a:prstGeom prst="ellipse">
            <a:avLst/>
          </a:pr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Cerchio"/>
          <p:cNvSpPr/>
          <p:nvPr/>
        </p:nvSpPr>
        <p:spPr>
          <a:xfrm>
            <a:off x="459546" y="99615"/>
            <a:ext cx="2025701" cy="2025701"/>
          </a:xfrm>
          <a:prstGeom prst="ellipse">
            <a:avLst/>
          </a:prstGeom>
          <a:solidFill>
            <a:srgbClr val="0956A3"/>
          </a:solidFill>
          <a:ln w="38100">
            <a:solidFill>
              <a:srgbClr val="0956A3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CasellaDiTesto 15"/>
          <p:cNvSpPr txBox="1"/>
          <p:nvPr/>
        </p:nvSpPr>
        <p:spPr>
          <a:xfrm>
            <a:off x="487553" y="1853989"/>
            <a:ext cx="4811747" cy="4085465"/>
          </a:xfrm>
          <a:prstGeom prst="rect">
            <a:avLst/>
          </a:prstGeom>
          <a:solidFill>
            <a:srgbClr val="0956A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spcBef>
                <a:spcPts val="1400"/>
              </a:spcBef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SISTEMA DI PROMOZIONE E SOSTEGNO (TITOLO VIII)</a:t>
            </a:r>
          </a:p>
          <a:p>
            <a:pPr marL="228600" indent="-228600">
              <a:lnSpc>
                <a:spcPct val="107000"/>
              </a:lnSpc>
              <a:spcBef>
                <a:spcPts val="14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Consiglio nazionale del Terzo Settore</a:t>
            </a:r>
          </a:p>
          <a:p>
            <a:pPr marL="228600" indent="-228600">
              <a:lnSpc>
                <a:spcPct val="107000"/>
              </a:lnSpc>
              <a:spcBef>
                <a:spcPts val="14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Organismo Nazionale di Controllo sui centri di servizio per il volontariato</a:t>
            </a:r>
          </a:p>
          <a:p>
            <a:pPr marL="228600" indent="-228600">
              <a:lnSpc>
                <a:spcPct val="107000"/>
              </a:lnSpc>
              <a:spcBef>
                <a:spcPts val="14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Organismi Territoriali di Controllo sui centri di servizio per il volontariato</a:t>
            </a:r>
          </a:p>
          <a:p>
            <a:pPr marL="228600" indent="-228600">
              <a:lnSpc>
                <a:spcPct val="107000"/>
              </a:lnSpc>
              <a:spcBef>
                <a:spcPts val="14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Centri di servizio per il volontariato</a:t>
            </a:r>
          </a:p>
          <a:p>
            <a:pPr marL="228600" indent="-228600">
              <a:lnSpc>
                <a:spcPct val="107000"/>
              </a:lnSpc>
              <a:spcBef>
                <a:spcPts val="14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Ministero del lavoro e delle politiche sociali</a:t>
            </a:r>
          </a:p>
        </p:txBody>
      </p:sp>
      <p:sp>
        <p:nvSpPr>
          <p:cNvPr id="153" name="CasellaDiTesto 17"/>
          <p:cNvSpPr txBox="1"/>
          <p:nvPr/>
        </p:nvSpPr>
        <p:spPr>
          <a:xfrm>
            <a:off x="5737575" y="1848447"/>
            <a:ext cx="4811747" cy="4072129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defRPr b="1"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SISTEMA DI VIGILANZA, MONITORAGGIO E CONTROLLO (TITOLO XI)</a:t>
            </a:r>
          </a:p>
          <a:p>
            <a:pPr>
              <a:lnSpc>
                <a:spcPct val="107000"/>
              </a:lnSpc>
              <a:spcBef>
                <a:spcPts val="900"/>
              </a:spcBef>
              <a:defRPr b="1" sz="2000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Monitoraggio</a:t>
            </a:r>
            <a:r>
              <a:rPr u="none"/>
              <a:t>:</a:t>
            </a:r>
            <a:r>
              <a:rPr b="0" u="none"/>
              <a:t> Ministero del lavoro e delle politiche sociali</a:t>
            </a:r>
            <a:endParaRPr u="none"/>
          </a:p>
          <a:p>
            <a:pPr>
              <a:spcBef>
                <a:spcPts val="900"/>
              </a:spcBef>
              <a:defRPr b="1" sz="2000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Controllo</a:t>
            </a:r>
            <a:r>
              <a:rPr u="none"/>
              <a:t>:</a:t>
            </a:r>
            <a:endParaRPr u="none"/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ufficio del Registro unico nazionale del Terzo settore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Reti associative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Csv</a:t>
            </a:r>
          </a:p>
          <a:p>
            <a:pPr>
              <a:spcBef>
                <a:spcPts val="900"/>
              </a:spcBef>
              <a:defRPr b="1" sz="2000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Vigilanza</a:t>
            </a:r>
            <a:r>
              <a:rPr u="none"/>
              <a:t>: </a:t>
            </a:r>
            <a:r>
              <a:rPr b="0" u="none"/>
              <a:t>Ministero del lavoro e delle politiche sociali</a:t>
            </a:r>
          </a:p>
        </p:txBody>
      </p:sp>
      <p:pic>
        <p:nvPicPr>
          <p:cNvPr id="154" name="noun-hand-44713.png" descr="noun-hand-4471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228"/>
          <a:stretch>
            <a:fillRect/>
          </a:stretch>
        </p:blipFill>
        <p:spPr>
          <a:xfrm>
            <a:off x="927685" y="504884"/>
            <a:ext cx="1089526" cy="923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noun-magnifying-glass-155860.png" descr="noun-magnifying-glass-155860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7931"/>
          <a:stretch>
            <a:fillRect/>
          </a:stretch>
        </p:blipFill>
        <p:spPr>
          <a:xfrm>
            <a:off x="6140741" y="486628"/>
            <a:ext cx="1169995" cy="960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asellaDiTesto 2"/>
          <p:cNvSpPr txBox="1"/>
          <p:nvPr/>
        </p:nvSpPr>
        <p:spPr>
          <a:xfrm>
            <a:off x="557519" y="1927522"/>
            <a:ext cx="5033738" cy="428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art. 7, comma 2 l. 106/2016</a:t>
            </a:r>
          </a:p>
          <a:p>
            <a:pPr>
              <a:lnSpc>
                <a:spcPct val="130000"/>
              </a:lnSpc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l’adozione di adeguate ed efficaci forme di </a:t>
            </a:r>
            <a:r>
              <a:rPr b="1"/>
              <a:t>auto-controllo</a:t>
            </a:r>
            <a:r>
              <a:t> degli enti del Terzo settore anche attraverso l’utilizzo di </a:t>
            </a:r>
            <a:r>
              <a:rPr b="1"/>
              <a:t>strumenti atti </a:t>
            </a:r>
            <a:br>
              <a:rPr b="1"/>
            </a:br>
            <a:r>
              <a:rPr b="1"/>
              <a:t>a garantire la più ampia trasparenza e conoscibilità delle attività svolte dagli enti medesimi</a:t>
            </a:r>
            <a:r>
              <a:t>, sulla base di apposito accreditamento delle reti associative di secondo livello</a:t>
            </a:r>
          </a:p>
        </p:txBody>
      </p:sp>
      <p:sp>
        <p:nvSpPr>
          <p:cNvPr id="158" name="Rettangolo 4"/>
          <p:cNvSpPr txBox="1"/>
          <p:nvPr/>
        </p:nvSpPr>
        <p:spPr>
          <a:xfrm>
            <a:off x="503676" y="543019"/>
            <a:ext cx="2414326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 algn="ctr"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Perché</a:t>
            </a:r>
          </a:p>
        </p:txBody>
      </p:sp>
      <p:sp>
        <p:nvSpPr>
          <p:cNvPr id="159" name="CasellaDiTesto 6"/>
          <p:cNvSpPr txBox="1"/>
          <p:nvPr/>
        </p:nvSpPr>
        <p:spPr>
          <a:xfrm>
            <a:off x="6365924" y="2429020"/>
            <a:ext cx="4989445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trasparenza</a:t>
            </a:r>
          </a:p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democrazia interna</a:t>
            </a:r>
          </a:p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procedure decisionali</a:t>
            </a:r>
          </a:p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rapporto tra associazione e soci</a:t>
            </a:r>
          </a:p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performance sociale</a:t>
            </a:r>
          </a:p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misurazione dell’impatto</a:t>
            </a:r>
          </a:p>
          <a:p>
            <a:pPr marL="228600" indent="-228600">
              <a:lnSpc>
                <a:spcPct val="130000"/>
              </a:lnSpc>
              <a:buClr>
                <a:srgbClr val="0956A3"/>
              </a:buClr>
              <a:buSzPct val="83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anticorruzione</a:t>
            </a:r>
          </a:p>
        </p:txBody>
      </p:sp>
      <p:sp>
        <p:nvSpPr>
          <p:cNvPr id="160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Linea"/>
          <p:cNvSpPr/>
          <p:nvPr/>
        </p:nvSpPr>
        <p:spPr>
          <a:xfrm flipV="1">
            <a:off x="6257553" y="2209209"/>
            <a:ext cx="1" cy="345737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Linea"/>
          <p:cNvSpPr/>
          <p:nvPr/>
        </p:nvSpPr>
        <p:spPr>
          <a:xfrm>
            <a:off x="4942246" y="3802195"/>
            <a:ext cx="1327583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Linea"/>
          <p:cNvSpPr/>
          <p:nvPr/>
        </p:nvSpPr>
        <p:spPr>
          <a:xfrm>
            <a:off x="6262837" y="2226284"/>
            <a:ext cx="4515418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Linea"/>
          <p:cNvSpPr/>
          <p:nvPr/>
        </p:nvSpPr>
        <p:spPr>
          <a:xfrm>
            <a:off x="6262837" y="5677216"/>
            <a:ext cx="4515418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Linea"/>
          <p:cNvSpPr/>
          <p:nvPr/>
        </p:nvSpPr>
        <p:spPr>
          <a:xfrm flipV="1">
            <a:off x="10765599" y="2209209"/>
            <a:ext cx="1" cy="345737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Linea"/>
          <p:cNvSpPr/>
          <p:nvPr/>
        </p:nvSpPr>
        <p:spPr>
          <a:xfrm>
            <a:off x="2047665" y="4044612"/>
            <a:ext cx="1327583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7" name="Linea"/>
          <p:cNvSpPr/>
          <p:nvPr/>
        </p:nvSpPr>
        <p:spPr>
          <a:xfrm>
            <a:off x="1752718" y="3205877"/>
            <a:ext cx="1790477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tangolo"/>
          <p:cNvSpPr/>
          <p:nvPr/>
        </p:nvSpPr>
        <p:spPr>
          <a:xfrm>
            <a:off x="618274" y="3996986"/>
            <a:ext cx="10132444" cy="2144241"/>
          </a:xfrm>
          <a:prstGeom prst="rect">
            <a:avLst/>
          </a:prstGeom>
          <a:solidFill>
            <a:srgbClr val="FFFFFF"/>
          </a:solidFill>
          <a:ln w="25400">
            <a:solidFill>
              <a:srgbClr val="F6A93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0" name="CasellaDiTesto 2"/>
          <p:cNvSpPr txBox="1"/>
          <p:nvPr/>
        </p:nvSpPr>
        <p:spPr>
          <a:xfrm>
            <a:off x="605574" y="1926737"/>
            <a:ext cx="1048023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92 - attività di monitoraggio, vigilanza e controllo </a:t>
            </a:r>
          </a:p>
        </p:txBody>
      </p:sp>
      <p:sp>
        <p:nvSpPr>
          <p:cNvPr id="171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2" name="Rettangolo 4"/>
          <p:cNvSpPr txBox="1"/>
          <p:nvPr/>
        </p:nvSpPr>
        <p:spPr>
          <a:xfrm>
            <a:off x="503676" y="543019"/>
            <a:ext cx="2414326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 algn="ctr"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Perché</a:t>
            </a:r>
          </a:p>
        </p:txBody>
      </p:sp>
      <p:sp>
        <p:nvSpPr>
          <p:cNvPr id="173" name="Linea"/>
          <p:cNvSpPr/>
          <p:nvPr/>
        </p:nvSpPr>
        <p:spPr>
          <a:xfrm>
            <a:off x="658152" y="3605127"/>
            <a:ext cx="5187321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b) promuove l'autocontrollo degli enti del Terzo settore autorizzandone l'esercizio da parte delle reti associative nazionali iscritte nell'apposita sezione del registro unico nazionale e dei Centri di servizio per il volontariato accreditati ai sensi dell'articolo 61"/>
          <p:cNvSpPr txBox="1"/>
          <p:nvPr/>
        </p:nvSpPr>
        <p:spPr>
          <a:xfrm>
            <a:off x="948615" y="4307741"/>
            <a:ext cx="9471761" cy="152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b)</a:t>
            </a:r>
            <a:r>
              <a:rPr b="1"/>
              <a:t> promuove l'autocontrollo </a:t>
            </a:r>
            <a:r>
              <a:t>degli enti del Terzo settore autorizzandone </a:t>
            </a:r>
            <a:r>
              <a:rPr b="1"/>
              <a:t>l'esercizio da parte delle reti associative nazionali iscritte nell'apposita sezione del registro unico nazionale</a:t>
            </a:r>
            <a:r>
              <a:t> e dei Centri di servizio per il volontariato accreditati ai sensi dell'articolo 61</a:t>
            </a:r>
          </a:p>
        </p:txBody>
      </p:sp>
      <p:sp>
        <p:nvSpPr>
          <p:cNvPr id="175" name="Al fine di garantire l'uniforme applicazione della disciplina legislativa, statutaria e regolamentare applicabile agli Enti del Terzo settore e l'esercizio dei relativi controlli, il Ministero del lavoro e delle politiche sociali:"/>
          <p:cNvSpPr txBox="1"/>
          <p:nvPr/>
        </p:nvSpPr>
        <p:spPr>
          <a:xfrm>
            <a:off x="582117" y="2456052"/>
            <a:ext cx="1032063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 fine di garantire l'uniforme applicazione della disciplina legislativa, statutaria e regolamentare applicabile agli Enti del Terzo settore e l'esercizio dei relativi controlli, il</a:t>
            </a:r>
            <a:r>
              <a:rPr b="1"/>
              <a:t> Ministero del lavoro e delle politiche sociali: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gnaposto piè di pagina 5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178" name="CasellaDiTesto 2"/>
          <p:cNvSpPr txBox="1"/>
          <p:nvPr/>
        </p:nvSpPr>
        <p:spPr>
          <a:xfrm>
            <a:off x="547756" y="2079138"/>
            <a:ext cx="1150951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93 - Controllo</a:t>
            </a:r>
          </a:p>
        </p:txBody>
      </p:sp>
      <p:sp>
        <p:nvSpPr>
          <p:cNvPr id="179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Rettangolo 4"/>
          <p:cNvSpPr txBox="1"/>
          <p:nvPr/>
        </p:nvSpPr>
        <p:spPr>
          <a:xfrm>
            <a:off x="503676" y="543019"/>
            <a:ext cx="1677626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Cosa</a:t>
            </a:r>
          </a:p>
        </p:txBody>
      </p:sp>
      <p:sp>
        <p:nvSpPr>
          <p:cNvPr id="181" name="1. I controlli sugli enti del Terzo settore sono finalizzati ad accertare:"/>
          <p:cNvSpPr txBox="1"/>
          <p:nvPr/>
        </p:nvSpPr>
        <p:spPr>
          <a:xfrm>
            <a:off x="534272" y="2636065"/>
            <a:ext cx="1029596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1. I controlli sugli enti del Terzo settore sono finalizzati ad accertare:</a:t>
            </a:r>
          </a:p>
        </p:txBody>
      </p:sp>
      <p:sp>
        <p:nvSpPr>
          <p:cNvPr id="182" name="la sussistenza e la permanenza dei requisiti necessari all'iscrizione al Registro unico nazionale del Terzo settore;…"/>
          <p:cNvSpPr txBox="1"/>
          <p:nvPr/>
        </p:nvSpPr>
        <p:spPr>
          <a:xfrm>
            <a:off x="584470" y="3185167"/>
            <a:ext cx="10195564" cy="278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sussistenza e la permanenza dei requisiti necessari all'iscrizione al Registro unico nazionale del Terzo settore;</a:t>
            </a:r>
          </a:p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perseguimento delle finalità civiche, solidaristiche o di utilità sociale;</a:t>
            </a:r>
          </a:p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l’adempimento degli obblighi derivanti dall'iscrizione al Registro unico nazionale del Terzo settore;</a:t>
            </a:r>
          </a:p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diritto di avvalersi dei benefici anche fiscali e del 5 per mille derivanti dall'iscrizione nel Registro unico nazionale del Terzo settore;</a:t>
            </a:r>
          </a:p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corretto impiego delle risorse pubbliche, finanziarie e strumentali, ad essi attribuite.</a:t>
            </a:r>
          </a:p>
        </p:txBody>
      </p:sp>
      <p:sp>
        <p:nvSpPr>
          <p:cNvPr id="183" name="Triangolo"/>
          <p:cNvSpPr/>
          <p:nvPr/>
        </p:nvSpPr>
        <p:spPr>
          <a:xfrm rot="5400000">
            <a:off x="197754" y="3313309"/>
            <a:ext cx="209229" cy="155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" name="Triangolo"/>
          <p:cNvSpPr/>
          <p:nvPr/>
        </p:nvSpPr>
        <p:spPr>
          <a:xfrm rot="5400000">
            <a:off x="197754" y="3972783"/>
            <a:ext cx="209229" cy="15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5" name="Triangolo"/>
          <p:cNvSpPr/>
          <p:nvPr/>
        </p:nvSpPr>
        <p:spPr>
          <a:xfrm rot="5400000">
            <a:off x="197754" y="4321048"/>
            <a:ext cx="209229" cy="15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egnaposto piè di pagina 17"/>
          <p:cNvSpPr txBox="1"/>
          <p:nvPr/>
        </p:nvSpPr>
        <p:spPr>
          <a:xfrm>
            <a:off x="4038600" y="6404292"/>
            <a:ext cx="41148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davide barberis - commercialista</a:t>
            </a:r>
          </a:p>
        </p:txBody>
      </p:sp>
      <p:sp>
        <p:nvSpPr>
          <p:cNvPr id="188" name="Rectangle 1"/>
          <p:cNvSpPr txBox="1"/>
          <p:nvPr/>
        </p:nvSpPr>
        <p:spPr>
          <a:xfrm>
            <a:off x="597356" y="2112173"/>
            <a:ext cx="589059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30000"/>
              </a:lnSpc>
              <a:defRPr b="1"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Art. 41:</a:t>
            </a:r>
          </a:p>
        </p:txBody>
      </p:sp>
      <p:sp>
        <p:nvSpPr>
          <p:cNvPr id="189" name="CasellaDiTesto 12"/>
          <p:cNvSpPr txBox="1"/>
          <p:nvPr/>
        </p:nvSpPr>
        <p:spPr>
          <a:xfrm>
            <a:off x="8307875" y="4086810"/>
            <a:ext cx="1646745" cy="383541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30000"/>
              </a:lnSpc>
              <a:defRPr b="1" sz="2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 b="0"/>
            </a:pPr>
            <a:r>
              <a:rPr b="1"/>
              <a:t>monitoraggio</a:t>
            </a:r>
          </a:p>
        </p:txBody>
      </p:sp>
      <p:sp>
        <p:nvSpPr>
          <p:cNvPr id="190" name="CasellaDiTesto 13"/>
          <p:cNvSpPr txBox="1"/>
          <p:nvPr/>
        </p:nvSpPr>
        <p:spPr>
          <a:xfrm>
            <a:off x="8307875" y="5144531"/>
            <a:ext cx="2253715" cy="1143001"/>
          </a:xfrm>
          <a:prstGeom prst="rect">
            <a:avLst/>
          </a:prstGeom>
          <a:solidFill>
            <a:srgbClr val="EDE8E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controllo</a:t>
            </a:r>
            <a:endParaRPr b="1"/>
          </a:p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autocontrollo</a:t>
            </a:r>
            <a:endParaRPr b="1"/>
          </a:p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assistenza tecnica</a:t>
            </a:r>
          </a:p>
        </p:txBody>
      </p:sp>
      <p:sp>
        <p:nvSpPr>
          <p:cNvPr id="191" name="Linea"/>
          <p:cNvSpPr/>
          <p:nvPr/>
        </p:nvSpPr>
        <p:spPr>
          <a:xfrm>
            <a:off x="-7056" y="1653168"/>
            <a:ext cx="2216726" cy="1"/>
          </a:xfrm>
          <a:prstGeom prst="line">
            <a:avLst/>
          </a:prstGeom>
          <a:ln w="63500">
            <a:solidFill>
              <a:srgbClr val="0956A3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2" name="Rettangolo 4"/>
          <p:cNvSpPr txBox="1"/>
          <p:nvPr/>
        </p:nvSpPr>
        <p:spPr>
          <a:xfrm>
            <a:off x="503676" y="543019"/>
            <a:ext cx="201695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46464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Come</a:t>
            </a:r>
          </a:p>
        </p:txBody>
      </p:sp>
      <p:sp>
        <p:nvSpPr>
          <p:cNvPr id="193" name="monitoraggio dell'attività degli enti ad esse associati, eventualmente anche con riguardo al suo impatto sociale, e predisposizione di una relazione annuale al Consiglio nazionale del Terzo settore;…"/>
          <p:cNvSpPr txBox="1"/>
          <p:nvPr/>
        </p:nvSpPr>
        <p:spPr>
          <a:xfrm>
            <a:off x="696880" y="3716208"/>
            <a:ext cx="6552617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 u="sng"/>
              <a:t>monitoraggio</a:t>
            </a:r>
            <a:r>
              <a:t> dell'attività degli enti ad esse associati, eventualmente anche con riguardo al suo impatto sociale, e predisposizione di una relazione annuale al </a:t>
            </a:r>
            <a:r>
              <a:rPr b="1"/>
              <a:t>Consiglio nazionale del Terzo settore;</a:t>
            </a:r>
          </a:p>
          <a:p>
            <a:pPr marL="334210" indent="-334210">
              <a:lnSpc>
                <a:spcPct val="130000"/>
              </a:lnSpc>
              <a:buClr>
                <a:srgbClr val="F6AA32"/>
              </a:buClr>
              <a:buSzPct val="100000"/>
              <a:buAutoNum type="alphaUcPeriod" startAt="1"/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promozione e sviluppo delle attività di </a:t>
            </a:r>
            <a:r>
              <a:rPr b="1" u="sng"/>
              <a:t>controllo</a:t>
            </a:r>
            <a:r>
              <a:t>, anche sotto forma di </a:t>
            </a:r>
            <a:r>
              <a:rPr b="1" u="sng"/>
              <a:t>autocontrollo</a:t>
            </a:r>
            <a:r>
              <a:t> e di </a:t>
            </a:r>
            <a:r>
              <a:rPr b="1"/>
              <a:t>assistenza tecnica</a:t>
            </a:r>
            <a:r>
              <a:t> nei confronti degli enti associati. </a:t>
            </a:r>
          </a:p>
        </p:txBody>
      </p:sp>
      <p:sp>
        <p:nvSpPr>
          <p:cNvPr id="194" name="3. Le reti associative nazionali possono esercitare, oltre alle proprie attività statutarie, anche le seguenti attività:"/>
          <p:cNvSpPr txBox="1"/>
          <p:nvPr/>
        </p:nvSpPr>
        <p:spPr>
          <a:xfrm>
            <a:off x="596481" y="2703254"/>
            <a:ext cx="7128434" cy="763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</a:t>
            </a:r>
            <a:r>
              <a:rPr b="1"/>
              <a:t>Le reti associative nazionali</a:t>
            </a:r>
            <a:r>
              <a:t> </a:t>
            </a:r>
            <a:r>
              <a:rPr b="1"/>
              <a:t>possono</a:t>
            </a:r>
            <a:r>
              <a:t> esercitare, oltre alle proprie </a:t>
            </a:r>
            <a:r>
              <a:rPr b="1"/>
              <a:t>attività</a:t>
            </a:r>
            <a:r>
              <a:t> </a:t>
            </a:r>
            <a:r>
              <a:rPr b="1"/>
              <a:t>statutarie</a:t>
            </a:r>
            <a:r>
              <a:t>, anche le seguenti attività:</a:t>
            </a:r>
          </a:p>
        </p:txBody>
      </p:sp>
      <p:sp>
        <p:nvSpPr>
          <p:cNvPr id="195" name="Linea"/>
          <p:cNvSpPr/>
          <p:nvPr/>
        </p:nvSpPr>
        <p:spPr>
          <a:xfrm>
            <a:off x="3149143" y="3081887"/>
            <a:ext cx="4114801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Linea"/>
          <p:cNvSpPr/>
          <p:nvPr/>
        </p:nvSpPr>
        <p:spPr>
          <a:xfrm>
            <a:off x="665102" y="3453824"/>
            <a:ext cx="3466681" cy="1"/>
          </a:xfrm>
          <a:prstGeom prst="line">
            <a:avLst/>
          </a:prstGeom>
          <a:ln w="25400">
            <a:solidFill>
              <a:srgbClr val="F6AA3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Triangolo"/>
          <p:cNvSpPr/>
          <p:nvPr/>
        </p:nvSpPr>
        <p:spPr>
          <a:xfrm rot="5400000">
            <a:off x="7674071" y="4225600"/>
            <a:ext cx="209230" cy="15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ED7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" name="Triangolo"/>
          <p:cNvSpPr/>
          <p:nvPr/>
        </p:nvSpPr>
        <p:spPr>
          <a:xfrm rot="5400000">
            <a:off x="7674071" y="5638440"/>
            <a:ext cx="209230" cy="15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DE8E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